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87" r:id="rId8"/>
    <p:sldId id="288" r:id="rId9"/>
    <p:sldId id="304" r:id="rId10"/>
    <p:sldId id="291" r:id="rId11"/>
    <p:sldId id="292" r:id="rId12"/>
    <p:sldId id="293" r:id="rId13"/>
    <p:sldId id="301" r:id="rId14"/>
    <p:sldId id="302" r:id="rId15"/>
    <p:sldId id="289" r:id="rId16"/>
    <p:sldId id="294" r:id="rId17"/>
    <p:sldId id="297" r:id="rId18"/>
    <p:sldId id="298" r:id="rId19"/>
    <p:sldId id="299" r:id="rId20"/>
    <p:sldId id="303" r:id="rId21"/>
    <p:sldId id="295" r:id="rId22"/>
    <p:sldId id="296" r:id="rId23"/>
    <p:sldId id="300" r:id="rId24"/>
    <p:sldId id="305" r:id="rId25"/>
    <p:sldId id="308" r:id="rId26"/>
    <p:sldId id="307" r:id="rId27"/>
    <p:sldId id="30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BB0E-BB26-F54B-B7A8-AB5CD740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EA2EB-630A-EB46-9504-3F9CBB3B1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5517-B29C-AA40-92EE-00998E1C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BD1C-E71A-8A4B-9E7A-6545E1BA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A064-A3AF-1548-ABEE-03064104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10E9-FA95-C54C-AF6C-7BE571FB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15075-8C7D-1C47-8261-06F4C45AC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4447C-12B9-2F41-99BF-306ADC7E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00FF-32BA-FD47-A773-9805D6CD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5DB3-C7EF-5749-B494-5BA10DF8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78B2D-ECBD-C74E-B1AB-860F881E2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8E54-B079-384E-AD3A-17308BF4E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2E4C8-4766-D548-8ACA-D808F336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91A05-36AA-3E44-BE52-B54F1893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98AE-9CD1-9B42-BAB3-EB98B903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53B6-86E7-1641-9FC2-E04552EB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5870-FF7E-F74E-89F1-3BF7CE44F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03EB5-FDB7-0F46-8AA5-A7222FC9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ACF0-ACC9-A843-BC80-0097EF00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F70FD-04DF-2E42-9BD5-F55D92A6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38C9-1D6C-3447-9A2F-9B4462B0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A0C0D-137D-BD4D-8E7B-8AA9FFF7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B6EB-26FD-D145-A824-B33D3F6D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C665-A05A-AE46-A417-C15333B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FD01-430D-4749-A422-9427BE4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0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13FA-5580-C944-BA68-D56E2DFE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E69D-A664-D642-8043-AAFCECB3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86051-667D-0442-AC63-695994EB6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4496-9243-1141-974B-F16522C2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7C39-63A8-2843-BB2D-B3CC661C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00AAC-3481-C64E-8509-1F4DDD4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87E9-25FD-EE47-AA02-1588F701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EA85-2649-DD40-B116-1301E245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5E61C-036F-A54E-9EA6-3C83671B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7D45-9DBB-CD44-AC3D-A19528398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400CF-8C43-DF44-89EC-C73E10EA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004-D33B-9A47-858E-C907C9C4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D1F0A-7744-394E-8687-830F5D7C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A6C76-2A60-B346-8E41-5C8FD5B5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1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31D6-8834-DF4B-B1F9-8E9F878D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178CC-01FD-3E48-B82D-5F76F26E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8D46-E5D3-374F-9EEC-B8F8E422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B883-D124-F04F-BA1C-D89F8ADA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800A4-4B7E-4140-86A6-C3C48E32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721B0-873A-3E49-9E33-19BB24DF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09AB-A5CC-634C-9D08-59680668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334-8F54-7145-8F74-5EDC67D8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05B4-AE8E-3744-91B6-A4141DDEC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15583-E7C4-6841-AD52-A5F9DA3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C569E-F14F-A244-84A4-CB804562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52F0F-C56F-2C4E-AF05-1B721BFF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05DAC-420E-B842-A153-42F8A63E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64AA-F162-1542-8F67-1B8A90A1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21071-A156-AC45-BE50-388945EFF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2A938-6109-654E-B00F-79AD2CFE2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49AF-DA72-7140-9309-B8AA39A7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8C050-CCA5-1B4C-82B3-49E69D36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F09E-1FEE-374E-A325-904B50D0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29D45-F676-B940-AC47-6F44B9AB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133F1-14B6-AA44-A352-A503FAEC3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B3CF1-B3D4-FB4C-B4E0-86847278A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30C77-C38B-8140-94BD-A694261F8136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DB-B93C-974A-A655-ED2BA4810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C644-EC1E-B245-8909-142EC37E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F4F8-3F9C-BF44-8053-F26D96830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9B9F-CE11-154D-80DF-01A4088BB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Plant-water 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9EA70-EAD7-A64A-BE63-622B39B33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3510"/>
            <a:ext cx="9144000" cy="10542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February 19, 2019</a:t>
            </a:r>
          </a:p>
        </p:txBody>
      </p:sp>
    </p:spTree>
    <p:extLst>
      <p:ext uri="{BB962C8B-B14F-4D97-AF65-F5344CB8AC3E}">
        <p14:creationId xmlns:p14="http://schemas.microsoft.com/office/powerpoint/2010/main" val="20108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18AF-6475-9046-8F78-476CBF10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Plant-water potential</a:t>
            </a:r>
          </a:p>
        </p:txBody>
      </p:sp>
    </p:spTree>
    <p:extLst>
      <p:ext uri="{BB962C8B-B14F-4D97-AF65-F5344CB8AC3E}">
        <p14:creationId xmlns:p14="http://schemas.microsoft.com/office/powerpoint/2010/main" val="336222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EBD2-6AB3-C14E-B2C3-661B4DA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9F5B-56EF-7944-A34F-AF46B94A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47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Tendency of water to move from one area to another</a:t>
            </a:r>
          </a:p>
          <a:p>
            <a:r>
              <a:rPr lang="en-US" sz="4000" dirty="0"/>
              <a:t>Denoted using the Greek letter psi (</a:t>
            </a:r>
            <a:r>
              <a:rPr lang="el-GR" sz="4000" dirty="0"/>
              <a:t>Ψ</a:t>
            </a:r>
            <a:r>
              <a:rPr lang="en-US" sz="40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88863-EBBB-4A4A-B990-655BF3EA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45" y="1825625"/>
            <a:ext cx="5295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6CEAF-4B62-E34B-B852-5D868F2D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15" y="25400"/>
            <a:ext cx="5130800" cy="683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5EE9D-77A8-1F46-A0F6-D6D8BCF3D6FC}"/>
              </a:ext>
            </a:extLst>
          </p:cNvPr>
          <p:cNvSpPr txBox="1"/>
          <p:nvPr/>
        </p:nvSpPr>
        <p:spPr>
          <a:xfrm flipH="1">
            <a:off x="7238089" y="1405719"/>
            <a:ext cx="46354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Equilibrium water potential can be used as a proxy for soil water potential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Can measure this when stomates are closed (e.g., pre-dawn)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4197F-7961-E845-B26C-942F8485628F}"/>
              </a:ext>
            </a:extLst>
          </p:cNvPr>
          <p:cNvSpPr txBox="1"/>
          <p:nvPr/>
        </p:nvSpPr>
        <p:spPr>
          <a:xfrm>
            <a:off x="10843554" y="648866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Sellin</a:t>
            </a:r>
            <a:r>
              <a:rPr lang="en-US" dirty="0"/>
              <a:t> (1999)</a:t>
            </a:r>
          </a:p>
        </p:txBody>
      </p:sp>
    </p:spTree>
    <p:extLst>
      <p:ext uri="{BB962C8B-B14F-4D97-AF65-F5344CB8AC3E}">
        <p14:creationId xmlns:p14="http://schemas.microsoft.com/office/powerpoint/2010/main" val="141130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7368-AE87-0D4D-B7B5-B29FED51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Plants can regulate water potential!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801FE-95B1-F449-9531-922149CE9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potential regulation: </a:t>
            </a:r>
            <a:r>
              <a:rPr lang="en-US" dirty="0">
                <a:solidFill>
                  <a:srgbClr val="7030A0"/>
                </a:solidFill>
              </a:rPr>
              <a:t>Guard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Create open or closed stomata by changing turgor pressure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79427"/>
            <a:ext cx="3994597" cy="400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77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EF09-7922-3642-81B2-D8998494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drought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6DCFC-345A-CA41-AC39-19B6D59F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158" y="1245714"/>
            <a:ext cx="2897397" cy="217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AF48C-69CD-784E-9E1F-708EFEEF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58" y="4285397"/>
            <a:ext cx="2987314" cy="204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E8CD0-CA89-4B4F-A416-5F90FEF088CE}"/>
              </a:ext>
            </a:extLst>
          </p:cNvPr>
          <p:cNvSpPr txBox="1"/>
          <p:nvPr/>
        </p:nvSpPr>
        <p:spPr>
          <a:xfrm>
            <a:off x="8903451" y="82903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Pinon pine (</a:t>
            </a:r>
            <a:r>
              <a:rPr lang="en-US" i="1" dirty="0"/>
              <a:t>Pinus edulis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96092-45DD-0141-98B0-F2F796160A03}"/>
              </a:ext>
            </a:extLst>
          </p:cNvPr>
          <p:cNvSpPr txBox="1"/>
          <p:nvPr/>
        </p:nvSpPr>
        <p:spPr>
          <a:xfrm>
            <a:off x="8570203" y="3868719"/>
            <a:ext cx="32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Juniper (</a:t>
            </a:r>
            <a:r>
              <a:rPr lang="en-US" i="1" dirty="0" err="1"/>
              <a:t>Juniperus</a:t>
            </a:r>
            <a:r>
              <a:rPr lang="en-US" i="1" dirty="0"/>
              <a:t> </a:t>
            </a:r>
            <a:r>
              <a:rPr lang="en-US" i="1" dirty="0" err="1"/>
              <a:t>monosperma</a:t>
            </a:r>
            <a:r>
              <a:rPr lang="en-US" dirty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4128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F9203-54A2-334F-88EC-860DCAAC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" y="930199"/>
            <a:ext cx="6198077" cy="599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CDC9F7-C7F9-B544-BAE9-6A4528A26B05}"/>
              </a:ext>
            </a:extLst>
          </p:cNvPr>
          <p:cNvSpPr txBox="1"/>
          <p:nvPr/>
        </p:nvSpPr>
        <p:spPr>
          <a:xfrm flipH="1">
            <a:off x="7130119" y="2333600"/>
            <a:ext cx="4635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Water potentials can also be used to examine different plant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EB943-3AA0-9141-842A-C3FCE9AA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0" y="1080882"/>
            <a:ext cx="1592237" cy="1194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4F27D-C1F7-F94A-B1CE-CB4B7DF033FD}"/>
              </a:ext>
            </a:extLst>
          </p:cNvPr>
          <p:cNvSpPr txBox="1"/>
          <p:nvPr/>
        </p:nvSpPr>
        <p:spPr>
          <a:xfrm>
            <a:off x="5372626" y="7455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 edulis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944A4-E4CE-B347-BA80-63E4438D26A7}"/>
              </a:ext>
            </a:extLst>
          </p:cNvPr>
          <p:cNvSpPr txBox="1"/>
          <p:nvPr/>
        </p:nvSpPr>
        <p:spPr>
          <a:xfrm>
            <a:off x="1790881" y="3053970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Juniperus</a:t>
            </a:r>
            <a:r>
              <a:rPr lang="en-US" i="1" dirty="0"/>
              <a:t> </a:t>
            </a:r>
          </a:p>
          <a:p>
            <a:r>
              <a:rPr lang="en-US" i="1" dirty="0" err="1"/>
              <a:t>monosperma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8A967-AD9F-4B4E-84B6-1E7D1FEA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36" y="3699496"/>
            <a:ext cx="1282871" cy="87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BA260-E2C9-5541-B905-37FEEE65D0F7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58287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628D3-D23B-4B4F-AC23-B65C9CF7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9" y="926248"/>
            <a:ext cx="5678701" cy="540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632B0-18D1-0B4D-AB4B-5F8F2CB02108}"/>
              </a:ext>
            </a:extLst>
          </p:cNvPr>
          <p:cNvSpPr txBox="1"/>
          <p:nvPr/>
        </p:nvSpPr>
        <p:spPr>
          <a:xfrm>
            <a:off x="7287904" y="1665027"/>
            <a:ext cx="4612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The poor Pinon!</a:t>
            </a:r>
          </a:p>
          <a:p>
            <a:r>
              <a:rPr lang="en-US" sz="4400" dirty="0">
                <a:solidFill>
                  <a:srgbClr val="7030A0"/>
                </a:solidFill>
              </a:rPr>
              <a:t>What do you think happened?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3446-2848-ED4D-95F0-D19C87B8C6E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3995269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79635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1E10F-ABE3-7C41-AC2D-9DB36AB5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F84A4-982A-614C-A7FE-52FDF7A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43" y="2942443"/>
            <a:ext cx="9444914" cy="97311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What do plants use water for?</a:t>
            </a:r>
          </a:p>
        </p:txBody>
      </p:sp>
    </p:spTree>
    <p:extLst>
      <p:ext uri="{BB962C8B-B14F-4D97-AF65-F5344CB8AC3E}">
        <p14:creationId xmlns:p14="http://schemas.microsoft.com/office/powerpoint/2010/main" val="352666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1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4034-C764-3E40-B250-A3323214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matter of time and duration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78CC-57F0-CD42-94C5-3676F692A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2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7B85A-F56E-C143-A37B-FAAE0B5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78" y="655092"/>
            <a:ext cx="7340566" cy="5677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6881D-7528-C949-99D2-D837B4F479E5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428157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261B9-9670-BA40-AC51-37464E6DB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02"/>
          <a:stretch/>
        </p:blipFill>
        <p:spPr>
          <a:xfrm>
            <a:off x="198080" y="1494146"/>
            <a:ext cx="6670013" cy="4110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191A9-7A36-A249-8669-0C0D32D3A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86"/>
          <a:stretch/>
        </p:blipFill>
        <p:spPr>
          <a:xfrm>
            <a:off x="7335861" y="1662563"/>
            <a:ext cx="4699000" cy="3773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C167D-D1CE-0644-9DF6-027EF3C8C16E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87442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2223-FDF3-474C-9407-E3AB25C8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expect </a:t>
            </a:r>
            <a:r>
              <a:rPr lang="en-US" dirty="0" err="1"/>
              <a:t>anisohydric</a:t>
            </a:r>
            <a:r>
              <a:rPr lang="en-US" dirty="0"/>
              <a:t> versus </a:t>
            </a:r>
            <a:r>
              <a:rPr lang="en-US" dirty="0" err="1"/>
              <a:t>isohydric</a:t>
            </a:r>
            <a:r>
              <a:rPr lang="en-US" dirty="0"/>
              <a:t> species to differ morphologically?</a:t>
            </a:r>
          </a:p>
        </p:txBody>
      </p:sp>
    </p:spTree>
    <p:extLst>
      <p:ext uri="{BB962C8B-B14F-4D97-AF65-F5344CB8AC3E}">
        <p14:creationId xmlns:p14="http://schemas.microsoft.com/office/powerpoint/2010/main" val="3701076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</p:spTree>
    <p:extLst>
      <p:ext uri="{BB962C8B-B14F-4D97-AF65-F5344CB8AC3E}">
        <p14:creationId xmlns:p14="http://schemas.microsoft.com/office/powerpoint/2010/main" val="286046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709-E445-EF47-A913-35DD0D1E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955"/>
            <a:ext cx="10515600" cy="2051287"/>
          </a:xfrm>
        </p:spPr>
        <p:txBody>
          <a:bodyPr/>
          <a:lstStyle/>
          <a:p>
            <a:r>
              <a:rPr lang="en-US" dirty="0"/>
              <a:t>Other drought adaptation traits: plants in your own backyard!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B5CB-1FF6-5441-B00B-38F05BA0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043451"/>
            <a:ext cx="2477856" cy="3650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C3B77-1080-8A45-9634-01688EA43DB7}"/>
              </a:ext>
            </a:extLst>
          </p:cNvPr>
          <p:cNvSpPr txBox="1"/>
          <p:nvPr/>
        </p:nvSpPr>
        <p:spPr>
          <a:xfrm>
            <a:off x="1023582" y="2661313"/>
            <a:ext cx="18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gracilis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C7A8A-8DF6-1745-9BCC-61CA35FD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605" y="3630304"/>
            <a:ext cx="3410919" cy="2531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7EED4-AF4E-4244-A017-664326FCC1D0}"/>
              </a:ext>
            </a:extLst>
          </p:cNvPr>
          <p:cNvSpPr txBox="1"/>
          <p:nvPr/>
        </p:nvSpPr>
        <p:spPr>
          <a:xfrm>
            <a:off x="8478712" y="3242140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Opuntia </a:t>
            </a:r>
            <a:r>
              <a:rPr lang="en-US" i="1" dirty="0" err="1"/>
              <a:t>phaecantha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E6625-68EA-D547-A940-A7CD27DE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46" y="3630304"/>
            <a:ext cx="3423484" cy="2574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98EA0-4B4D-9742-88F6-E0C3117D891E}"/>
              </a:ext>
            </a:extLst>
          </p:cNvPr>
          <p:cNvSpPr txBox="1"/>
          <p:nvPr/>
        </p:nvSpPr>
        <p:spPr>
          <a:xfrm>
            <a:off x="4547036" y="324214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Prosopis </a:t>
            </a:r>
            <a:r>
              <a:rPr lang="en-US" i="1" dirty="0" err="1"/>
              <a:t>glandulosa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27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4504-5B5D-3341-87F3-D272B8A5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with other conditions in the field: Chaves et al. (2002)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C02E-CFC0-5B48-8FAB-D898524A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9FE88-09D3-B44F-A539-338928F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88FB1-07CB-184A-AC92-71E88D1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96" y="3971499"/>
            <a:ext cx="10515600" cy="186021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does water availability change in natural environments?</a:t>
            </a:r>
          </a:p>
        </p:txBody>
      </p:sp>
    </p:spTree>
    <p:extLst>
      <p:ext uri="{BB962C8B-B14F-4D97-AF65-F5344CB8AC3E}">
        <p14:creationId xmlns:p14="http://schemas.microsoft.com/office/powerpoint/2010/main" val="130286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88ED-73F8-5047-BECE-B89BF90B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availability is not just about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60070-D02D-4E4E-A43D-939A2B9D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1" y="1405719"/>
            <a:ext cx="6879935" cy="5288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33C3-9E08-4747-81C1-F537736780BE}"/>
              </a:ext>
            </a:extLst>
          </p:cNvPr>
          <p:cNvSpPr txBox="1"/>
          <p:nvPr/>
        </p:nvSpPr>
        <p:spPr>
          <a:xfrm>
            <a:off x="7506269" y="2784143"/>
            <a:ext cx="4490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Lubbock averages ~500 mm of rainfall a year.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Why might this have a different effect on different regions?</a:t>
            </a:r>
          </a:p>
        </p:txBody>
      </p:sp>
    </p:spTree>
    <p:extLst>
      <p:ext uri="{BB962C8B-B14F-4D97-AF65-F5344CB8AC3E}">
        <p14:creationId xmlns:p14="http://schemas.microsoft.com/office/powerpoint/2010/main" val="35332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D7ED-F2AA-0942-9793-3A3FC773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Plants take up water in soil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946E0-54D5-C248-B5C2-792B53AE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590276" cy="486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1E356-CC33-FB4E-8864-9E5E427973EB}"/>
              </a:ext>
            </a:extLst>
          </p:cNvPr>
          <p:cNvSpPr txBox="1"/>
          <p:nvPr/>
        </p:nvSpPr>
        <p:spPr>
          <a:xfrm>
            <a:off x="7874758" y="3016155"/>
            <a:ext cx="3848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How much water in the soil is actually available to plants?</a:t>
            </a:r>
          </a:p>
        </p:txBody>
      </p:sp>
    </p:spTree>
    <p:extLst>
      <p:ext uri="{BB962C8B-B14F-4D97-AF65-F5344CB8AC3E}">
        <p14:creationId xmlns:p14="http://schemas.microsoft.com/office/powerpoint/2010/main" val="313423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water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Water availability to plants depends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Soil structure</a:t>
            </a:r>
          </a:p>
          <a:p>
            <a:pPr lvl="2"/>
            <a:r>
              <a:rPr lang="en-US" sz="2800" dirty="0"/>
              <a:t>Organic matter holds more water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Density of vegetation cover</a:t>
            </a:r>
          </a:p>
          <a:p>
            <a:pPr lvl="2"/>
            <a:r>
              <a:rPr lang="en-US" sz="2800" dirty="0"/>
              <a:t>Evaporation</a:t>
            </a:r>
          </a:p>
          <a:p>
            <a:pPr lvl="2"/>
            <a:r>
              <a:rPr lang="en-US" sz="2800" dirty="0"/>
              <a:t>Potential gradients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Location of ground water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04" y="2729552"/>
            <a:ext cx="4396096" cy="32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Wilting point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field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Wilting point</a:t>
            </a:r>
          </a:p>
          <a:p>
            <a:pPr lvl="1"/>
            <a:r>
              <a:rPr lang="en-US" sz="3600" dirty="0"/>
              <a:t>Point at which water is no longer available to plants</a:t>
            </a:r>
          </a:p>
          <a:p>
            <a:pPr lvl="1"/>
            <a:r>
              <a:rPr lang="en-US" sz="3600" dirty="0"/>
              <a:t>Not 0% water</a:t>
            </a:r>
          </a:p>
          <a:p>
            <a:pPr lvl="1"/>
            <a:r>
              <a:rPr lang="en-US" sz="3600" dirty="0"/>
              <a:t>Dependent on soil texture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Field capacity</a:t>
            </a:r>
          </a:p>
          <a:p>
            <a:pPr lvl="1"/>
            <a:r>
              <a:rPr lang="en-US" sz="3600" dirty="0"/>
              <a:t>Point at which soil can hold no more water</a:t>
            </a:r>
          </a:p>
        </p:txBody>
      </p:sp>
    </p:spTree>
    <p:extLst>
      <p:ext uri="{BB962C8B-B14F-4D97-AF65-F5344CB8AC3E}">
        <p14:creationId xmlns:p14="http://schemas.microsoft.com/office/powerpoint/2010/main" val="338602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6" y="777923"/>
            <a:ext cx="7532018" cy="5322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9490" y="6488668"/>
            <a:ext cx="21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Pardossi</a:t>
            </a:r>
            <a:r>
              <a:rPr lang="en-US" dirty="0"/>
              <a:t>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60780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A2DB-8C2B-D849-A25A-CB1CEA3B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69B7-EF1C-9044-8FC7-4187EE25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Water potential</a:t>
            </a:r>
            <a:r>
              <a:rPr lang="en-US" dirty="0"/>
              <a:t>: potential for water to move from one area to another (pressure units; e.g., Pa)</a:t>
            </a:r>
          </a:p>
          <a:p>
            <a:pPr lvl="1"/>
            <a:r>
              <a:rPr lang="en-US" dirty="0"/>
              <a:t>Expressed as tension relative to pure water (so is negative)</a:t>
            </a:r>
          </a:p>
          <a:p>
            <a:r>
              <a:rPr lang="en-US" dirty="0">
                <a:solidFill>
                  <a:srgbClr val="7030A0"/>
                </a:solidFill>
              </a:rPr>
              <a:t>Water conductivity</a:t>
            </a:r>
            <a:r>
              <a:rPr lang="en-US" dirty="0"/>
              <a:t>: speed at which water moves from one area to another (speed units; e.g., s-1)</a:t>
            </a:r>
          </a:p>
          <a:p>
            <a:r>
              <a:rPr lang="en-US" dirty="0">
                <a:solidFill>
                  <a:srgbClr val="7030A0"/>
                </a:solidFill>
              </a:rPr>
              <a:t>Water resistance</a:t>
            </a:r>
            <a:r>
              <a:rPr lang="en-US" dirty="0"/>
              <a:t>: inverse of conductance</a:t>
            </a:r>
          </a:p>
          <a:p>
            <a:r>
              <a:rPr lang="en-US" dirty="0">
                <a:solidFill>
                  <a:srgbClr val="7030A0"/>
                </a:solidFill>
              </a:rPr>
              <a:t>P50</a:t>
            </a:r>
            <a:r>
              <a:rPr lang="en-US" dirty="0"/>
              <a:t>: potential at which 50% loss of conductivity is observed due to </a:t>
            </a:r>
            <a:r>
              <a:rPr lang="en-US" dirty="0">
                <a:solidFill>
                  <a:srgbClr val="7030A0"/>
                </a:solidFill>
              </a:rPr>
              <a:t>embolism</a:t>
            </a:r>
          </a:p>
        </p:txBody>
      </p:sp>
    </p:spTree>
    <p:extLst>
      <p:ext uri="{BB962C8B-B14F-4D97-AF65-F5344CB8AC3E}">
        <p14:creationId xmlns:p14="http://schemas.microsoft.com/office/powerpoint/2010/main" val="304309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478</Words>
  <Application>Microsoft Macintosh PowerPoint</Application>
  <PresentationFormat>Widescreen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Plant-water relations</vt:lpstr>
      <vt:lpstr>What do plants use water for?</vt:lpstr>
      <vt:lpstr>How does water availability change in natural environments?</vt:lpstr>
      <vt:lpstr>Water availability is not just about rainfall</vt:lpstr>
      <vt:lpstr>Reminder: Plants take up water in soil</vt:lpstr>
      <vt:lpstr>Soil water content</vt:lpstr>
      <vt:lpstr>Wilting point and field capacity</vt:lpstr>
      <vt:lpstr>PowerPoint Presentation</vt:lpstr>
      <vt:lpstr>Some definitions</vt:lpstr>
      <vt:lpstr>Plant-water potential</vt:lpstr>
      <vt:lpstr>Water potential</vt:lpstr>
      <vt:lpstr>PowerPoint Presentation</vt:lpstr>
      <vt:lpstr>Plants can regulate water potential!</vt:lpstr>
      <vt:lpstr>Water potential regulation: Guard cells</vt:lpstr>
      <vt:lpstr>Plant drought strategies</vt:lpstr>
      <vt:lpstr>PowerPoint Presentation</vt:lpstr>
      <vt:lpstr>Isohydry</vt:lpstr>
      <vt:lpstr>PowerPoint Presentation</vt:lpstr>
      <vt:lpstr>PowerPoint Presentation</vt:lpstr>
      <vt:lpstr>PowerPoint Presentation</vt:lpstr>
      <vt:lpstr>A matter of time and duration</vt:lpstr>
      <vt:lpstr>PowerPoint Presentation</vt:lpstr>
      <vt:lpstr>PowerPoint Presentation</vt:lpstr>
      <vt:lpstr>How would you expect anisohydric versus isohydric species to differ morphologically?</vt:lpstr>
      <vt:lpstr>Other drought adaptation traits: plants in your own backyard!</vt:lpstr>
      <vt:lpstr>Other drought adaptation traits: plants in your own backyard!</vt:lpstr>
      <vt:lpstr>Interactions with other conditions in the field: Chaves et al. (2002)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Plant-water relations</dc:title>
  <dc:creator>Smith, Nick</dc:creator>
  <cp:lastModifiedBy>Smith, Nick</cp:lastModifiedBy>
  <cp:revision>35</cp:revision>
  <dcterms:created xsi:type="dcterms:W3CDTF">2019-02-17T18:02:07Z</dcterms:created>
  <dcterms:modified xsi:type="dcterms:W3CDTF">2019-02-17T20:12:45Z</dcterms:modified>
</cp:coreProperties>
</file>